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4" r:id="rId2"/>
  </p:sldMasterIdLst>
  <p:sldIdLst>
    <p:sldId id="265" r:id="rId3"/>
    <p:sldId id="266" r:id="rId4"/>
    <p:sldId id="267" r:id="rId5"/>
    <p:sldId id="264" r:id="rId6"/>
    <p:sldId id="257" r:id="rId7"/>
    <p:sldId id="258" r:id="rId8"/>
    <p:sldId id="259" r:id="rId9"/>
    <p:sldId id="263" r:id="rId10"/>
    <p:sldId id="261" r:id="rId11"/>
    <p:sldId id="260" r:id="rId12"/>
    <p:sldId id="262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45476-C2D1-C082-C98E-7686B8450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65A95E-FBCB-8E84-B20A-50ED98E0E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CE87FC-E251-0A5B-56E8-27F1A01E6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7553FF-4847-AF41-3A97-C90F9C0F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5DE01B-3E59-781A-F1C1-D797F3609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21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7EA82B-8626-28E5-5DB2-3A9AB3A87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357EDC-8DDA-C3E7-5E4A-DBFB4CDAF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C9202A-2246-91FD-F539-9A72A3EEB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EF6CF8-A9DD-98ED-A1C5-4FE4F36B4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28A369-DF96-96B3-47D5-EED03D84B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BC0E912-F8E2-7A5B-928A-545013A1B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18A928A-61FD-C870-95BB-4A30D63A19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550491-69FB-1D0B-34AC-6CE57BEBC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326628-5C82-8E52-7994-EABEDC769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9856CB-85F4-D062-7260-D543B0D77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251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456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99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456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858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71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24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369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99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F9A56-61D1-A254-A5C6-58FE461BC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94B6C9-11FC-2931-5AFE-72D67D7048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1A9126-84D6-6C69-46B7-DB6CE3B5E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8AFC10-F6C9-A74E-8A03-988EC0E4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A61DF0-39CE-7E17-B978-FBA43E08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558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127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2568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163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3076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3791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769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1923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38989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622710-F5ED-4348-AE54-842608C62798}" type="datetimeFigureOut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rgbClr val="B31166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27.08.2024</a:t>
            </a:fld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>
              <a:ln>
                <a:noFill/>
              </a:ln>
              <a:solidFill>
                <a:srgbClr val="B31166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9FB026-383B-4284-8370-B178F400E926}" type="slidenum"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581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3D47E2-B6A1-0AF8-9BFA-A7AD83755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B30F2F-7266-CCD7-9900-E682A8D6C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4533D6-DA26-7FC3-62E4-905BD4D36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E86A5C-DE11-A260-2EB8-28F5F6787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DD5023-A64C-B4E9-D203-D4437C38A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5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6D94E4-F37E-0EFE-2920-4603BF406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6F3A14-63D8-453E-E9F7-CD9108F43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3A1128-11E3-FEC3-B0D5-481613E04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BF8E75-1608-6097-441F-B0B015D33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251053-97F9-3F44-EC8C-835A11ADC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839056-80B8-CF8C-2758-53D8EB9E5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470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F4EA21-1EB2-2D36-89B3-0E1FC2FD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9A520D-063C-B890-B8DD-41728612F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D85AA5-55D2-F59F-6B99-2B5C8C3EFE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677045-3D2C-7884-F39D-1841FD50F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96A024-F52F-950D-D827-6D08C5DF24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0256FE2-55F3-7E0D-3A2B-1F4E2A4E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839D66-6164-D56C-5AFB-A8ECF1D00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1F46F15-EB93-07CB-77C5-8D99154CF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472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77618-5C88-7385-87DC-1B2714EC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D136795-A92E-11C7-69B4-1DB1660F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EC0641-FC22-88F8-909F-808A9F14D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F35172D-1219-E239-FB92-2A07F4D33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07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1A2DFC1-6A28-4A29-2259-3622133A5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FF80CB3-4080-C4E7-4B8A-464898FE2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8EE95BB-7A4E-6201-D1B9-FEDD8EDF6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079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DDA7B-AB83-04F5-DA6A-93E9CB11C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B5805B-7445-BE91-4E90-AEC1A99E9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F1AF62-6559-6469-917E-FF9AD1D87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4EBD0C-4E9B-AC6C-1BF6-EA4ABE452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368ACF-918D-4C65-5367-9A480F350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A1C15B-7642-B4C6-CB3B-F5C38930E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50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338EC4-E8E4-A167-1520-402AEA1EF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33D1B20-E218-B010-DCF2-D7B19C0005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4FA598-ACEB-3DAD-8883-EAE5FB60B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8CD9559-4E8F-51BC-3350-D3B10075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60B3E6-55B8-C242-AB74-048C7736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3233EB-F37B-90D1-6229-48DB2947D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2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02EB5-6901-E704-A2F0-7FCD7E8AD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D248E4-F8BD-E7FC-7708-0757E8D3C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D44F64-3F9A-05E3-2A36-6051C04E87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896A00-0715-976A-CD81-4BE3EF46A2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A30C30-666A-2EB2-6DE8-59D7FD23DA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450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937B91D-FE13-774D-A1D4-578D982FB4A5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CD11058-17D4-AA4B-9C19-45B4BEA62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37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28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45671-B0D8-4F72-8B5A-3D12210828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377" y="287078"/>
            <a:ext cx="10095245" cy="901459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Тёмная сенсорная комната</a:t>
            </a:r>
          </a:p>
        </p:txBody>
      </p:sp>
      <p:pic>
        <p:nvPicPr>
          <p:cNvPr id="1026" name="Picture 2" descr="https://andraus.ru/wp-content/uploads/2021/08/puzyrkovaya-panel-iz-kolonny.jpg">
            <a:extLst>
              <a:ext uri="{FF2B5EF4-FFF2-40B4-BE49-F238E27FC236}">
                <a16:creationId xmlns:a16="http://schemas.microsoft.com/office/drawing/2014/main" id="{B2327637-C0ED-4A2F-B1CD-C0F341FEB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995" y="1295694"/>
            <a:ext cx="8440366" cy="5275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7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291C1FE3-2A06-50A9-925A-23C6F7171AD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358" y="956759"/>
            <a:ext cx="2772642" cy="2770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41A03-AF74-94A7-4B47-95A7170A5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702" y="152842"/>
            <a:ext cx="9221068" cy="803917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Световое оборудование тёмной сенсорной комнаты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C48F9B-5746-8084-E276-F8DA5BC38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881" y="1284834"/>
            <a:ext cx="5257800" cy="4644407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светового оборудования тёмной сенсорной комнаты: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Лампа «Вулкан»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Прозрачная колонна со световым эффектом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Фонтан с подсветкой настольный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Светильник вращающийся шар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39C359F-2F13-6356-F15E-4ACDD78598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64666" y="938573"/>
            <a:ext cx="2286201" cy="3550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6362F8A9-DB59-72A2-E243-5BFA1B4DF4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518" y="2800845"/>
            <a:ext cx="2478254" cy="3808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9D63F761-82CE-8CB9-312F-656DC4881D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81" y="4507664"/>
            <a:ext cx="2598454" cy="210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5677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12178-B5FF-D0AC-8DED-FC072627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оборудование тёмной сенсорной комнаты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F74AC4-813B-2321-AE23-C23A3C6BA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651" y="1420758"/>
            <a:ext cx="11802139" cy="199229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тёмной сенсорной комнате оснащение способствует: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асслаблению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восстановлению психоэмоционального состояния;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успокоению.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650" y="3563809"/>
            <a:ext cx="11802139" cy="30469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снабжена световыми приборами, которых нет в светлой комнате – рассеянным светом,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фибероптическими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изделиями, создающими эффект звездного неба или звездного дождя. 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Дополнительными стимулами выступают: звуки природы, успокаивающая музыка, приятные запахи, проплывающий свет, нейтральные цвета. Музыкальный фон должен органично дополнять общую атмосферу и не привлекать много внимания.</a:t>
            </a:r>
          </a:p>
          <a:p>
            <a:pPr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запахи могут оказывать разные эффекты, в тёмной комнате они должны быть успокаивающими</a:t>
            </a:r>
          </a:p>
        </p:txBody>
      </p:sp>
    </p:spTree>
    <p:extLst>
      <p:ext uri="{BB962C8B-B14F-4D97-AF65-F5344CB8AC3E}">
        <p14:creationId xmlns:p14="http://schemas.microsoft.com/office/powerpoint/2010/main" val="2031875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2381" y="829340"/>
            <a:ext cx="10866475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Сенсорная комната представляет собой реальную возможность расширить жизненный опыт детей, обогатить их чувственный мир. Она используется как «энциклопедия стимулирующих ощущений».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1097" y="3405963"/>
            <a:ext cx="9789042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в сенсорной комнате помогают совершенствованию активных, самостоятельных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навыков,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манипулятивной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деятельности, овладению схемой тела, зрительно-моторной координации.</a:t>
            </a:r>
          </a:p>
        </p:txBody>
      </p:sp>
    </p:spTree>
    <p:extLst>
      <p:ext uri="{BB962C8B-B14F-4D97-AF65-F5344CB8AC3E}">
        <p14:creationId xmlns:p14="http://schemas.microsoft.com/office/powerpoint/2010/main" val="2924206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accent4">
                <a:satMod val="103000"/>
                <a:lumMod val="102000"/>
                <a:tint val="94000"/>
              </a:schemeClr>
            </a:gs>
            <a:gs pos="50000">
              <a:schemeClr val="accent4">
                <a:satMod val="110000"/>
                <a:lumMod val="100000"/>
                <a:shade val="100000"/>
              </a:schemeClr>
            </a:gs>
            <a:gs pos="100000">
              <a:schemeClr val="accent4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4454A-C921-4613-9BE3-A6C0F3812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604" y="91167"/>
            <a:ext cx="8761413" cy="706964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Сенсорная комната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19378C-584E-40A7-A8A0-214D369F0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149" y="3929716"/>
            <a:ext cx="5188688" cy="26758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светлых,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тёмные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комнаты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призваны восстановить психоэмоциональное состояние ребёнка, расслабить его нервное напряжение.</a:t>
            </a:r>
          </a:p>
        </p:txBody>
      </p:sp>
      <p:pic>
        <p:nvPicPr>
          <p:cNvPr id="2050" name="Picture 2" descr="https://rosinterpro.ru/upload/iblock/fc7/fc7457c79e7505d5cccbf6b548ed3270.jpg">
            <a:extLst>
              <a:ext uri="{FF2B5EF4-FFF2-40B4-BE49-F238E27FC236}">
                <a16:creationId xmlns:a16="http://schemas.microsoft.com/office/drawing/2014/main" id="{266ADA90-DF88-4BD8-A2B5-EADF5D93D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837" y="3911368"/>
            <a:ext cx="6911163" cy="2916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3286" y="941885"/>
            <a:ext cx="11777162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B31166"/>
              </a:buClr>
              <a:buSzPct val="80000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«сенсорная комната» было введено 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Марией </a:t>
            </a:r>
            <a:r>
              <a:rPr lang="ru-RU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 на сегодняшний день инновационная технология в психологии и педагогике.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3286" y="1977645"/>
            <a:ext cx="11777162" cy="1815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B31166"/>
              </a:buClr>
              <a:buSzPct val="80000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Сенсорная комната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это организованная   особым образом окружающая среда, состоящая из большого количества различного вида стимуляторов, которые воздействуют на органы зрения, слуха, обоняния, тактильные и вестибулярные рецепторы.</a:t>
            </a:r>
          </a:p>
        </p:txBody>
      </p:sp>
    </p:spTree>
    <p:extLst>
      <p:ext uri="{BB962C8B-B14F-4D97-AF65-F5344CB8AC3E}">
        <p14:creationId xmlns:p14="http://schemas.microsoft.com/office/powerpoint/2010/main" val="327857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3C4AFA7-5865-40DD-836E-8E7ADE6105C9}"/>
              </a:ext>
            </a:extLst>
          </p:cNvPr>
          <p:cNvSpPr/>
          <p:nvPr/>
        </p:nvSpPr>
        <p:spPr>
          <a:xfrm>
            <a:off x="2825087" y="2658567"/>
            <a:ext cx="5759355" cy="107817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CA5519-B41E-4A02-9A8C-BCAE60E0A33B}"/>
              </a:ext>
            </a:extLst>
          </p:cNvPr>
          <p:cNvSpPr txBox="1"/>
          <p:nvPr/>
        </p:nvSpPr>
        <p:spPr>
          <a:xfrm>
            <a:off x="2510659" y="2778756"/>
            <a:ext cx="6714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Тёмная сенсорная комната</a:t>
            </a:r>
          </a:p>
        </p:txBody>
      </p:sp>
      <p:sp>
        <p:nvSpPr>
          <p:cNvPr id="15" name="Облачко с текстом: овальное 14">
            <a:extLst>
              <a:ext uri="{FF2B5EF4-FFF2-40B4-BE49-F238E27FC236}">
                <a16:creationId xmlns:a16="http://schemas.microsoft.com/office/drawing/2014/main" id="{2A5EF294-3829-46A6-99C8-F1C30D6D20D6}"/>
              </a:ext>
            </a:extLst>
          </p:cNvPr>
          <p:cNvSpPr/>
          <p:nvPr/>
        </p:nvSpPr>
        <p:spPr>
          <a:xfrm rot="9818058" flipH="1">
            <a:off x="7886599" y="3758952"/>
            <a:ext cx="4329809" cy="2403980"/>
          </a:xfrm>
          <a:prstGeom prst="wedgeEllipseCallout">
            <a:avLst>
              <a:gd name="adj1" fmla="val -33320"/>
              <a:gd name="adj2" fmla="val 7553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E90C508D-C72C-4745-B047-B83B40E50675}"/>
              </a:ext>
            </a:extLst>
          </p:cNvPr>
          <p:cNvSpPr/>
          <p:nvPr/>
        </p:nvSpPr>
        <p:spPr>
          <a:xfrm flipH="1">
            <a:off x="543849" y="308908"/>
            <a:ext cx="3708860" cy="2223744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снимать мышечное и психоэмоциональное напряжение</a:t>
            </a:r>
          </a:p>
        </p:txBody>
      </p:sp>
      <p:sp>
        <p:nvSpPr>
          <p:cNvPr id="7" name="Облачко с текстом: прямоугольное со скругленными углами 6">
            <a:extLst>
              <a:ext uri="{FF2B5EF4-FFF2-40B4-BE49-F238E27FC236}">
                <a16:creationId xmlns:a16="http://schemas.microsoft.com/office/drawing/2014/main" id="{F284A3CB-86E9-44CB-B974-95A46295F241}"/>
              </a:ext>
            </a:extLst>
          </p:cNvPr>
          <p:cNvSpPr/>
          <p:nvPr/>
        </p:nvSpPr>
        <p:spPr>
          <a:xfrm>
            <a:off x="4835249" y="512731"/>
            <a:ext cx="3016790" cy="1955688"/>
          </a:xfrm>
          <a:prstGeom prst="wedgeRoundRectCallou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Активизирует функции центральной нервной системы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лачко с текстом: овальное 7">
            <a:extLst>
              <a:ext uri="{FF2B5EF4-FFF2-40B4-BE49-F238E27FC236}">
                <a16:creationId xmlns:a16="http://schemas.microsoft.com/office/drawing/2014/main" id="{718ED50A-3DAD-4B2B-AB89-8A8CB633F379}"/>
              </a:ext>
            </a:extLst>
          </p:cNvPr>
          <p:cNvSpPr/>
          <p:nvPr/>
        </p:nvSpPr>
        <p:spPr>
          <a:xfrm>
            <a:off x="8434579" y="308908"/>
            <a:ext cx="3431355" cy="2227302"/>
          </a:xfrm>
          <a:prstGeom prst="wedgeEllipseCallout">
            <a:avLst>
              <a:gd name="adj1" fmla="val -48012"/>
              <a:gd name="adj2" fmla="val 8184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ощущения безопасности и защищенности</a:t>
            </a:r>
          </a:p>
        </p:txBody>
      </p:sp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id="{63F17184-65E6-46BF-9446-D4857BFCC26F}"/>
              </a:ext>
            </a:extLst>
          </p:cNvPr>
          <p:cNvSpPr/>
          <p:nvPr/>
        </p:nvSpPr>
        <p:spPr>
          <a:xfrm rot="10800000">
            <a:off x="4285909" y="3856929"/>
            <a:ext cx="2954849" cy="2266557"/>
          </a:xfrm>
          <a:prstGeom prst="wedgeRoundRectCallout">
            <a:avLst/>
          </a:prstGeom>
          <a:solidFill>
            <a:srgbClr val="00B0F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655039-9411-4B46-B325-594BE748F02F}"/>
              </a:ext>
            </a:extLst>
          </p:cNvPr>
          <p:cNvSpPr txBox="1"/>
          <p:nvPr/>
        </p:nvSpPr>
        <p:spPr>
          <a:xfrm>
            <a:off x="4522315" y="4076504"/>
            <a:ext cx="23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Снимает беспокойство, агрессивность, тревожность</a:t>
            </a:r>
          </a:p>
        </p:txBody>
      </p:sp>
      <p:sp>
        <p:nvSpPr>
          <p:cNvPr id="11" name="Облачко с текстом: овальное 10">
            <a:extLst>
              <a:ext uri="{FF2B5EF4-FFF2-40B4-BE49-F238E27FC236}">
                <a16:creationId xmlns:a16="http://schemas.microsoft.com/office/drawing/2014/main" id="{8B3368D2-A785-47F0-9045-15420078DD15}"/>
              </a:ext>
            </a:extLst>
          </p:cNvPr>
          <p:cNvSpPr/>
          <p:nvPr/>
        </p:nvSpPr>
        <p:spPr>
          <a:xfrm rot="11531814">
            <a:off x="725045" y="3684141"/>
            <a:ext cx="2867650" cy="2021677"/>
          </a:xfrm>
          <a:prstGeom prst="wedgeEllipseCallout">
            <a:avLst/>
          </a:prstGeom>
          <a:solidFill>
            <a:srgbClr val="92D05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D790B-7735-4C4B-A6F1-8DF16E50D21C}"/>
              </a:ext>
            </a:extLst>
          </p:cNvPr>
          <p:cNvSpPr txBox="1"/>
          <p:nvPr/>
        </p:nvSpPr>
        <p:spPr>
          <a:xfrm>
            <a:off x="1033084" y="3954986"/>
            <a:ext cx="2484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Создаёт положительный эмоциональный фон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A75BAC-A84F-4AD3-B22E-F39A774519E7}"/>
              </a:ext>
            </a:extLst>
          </p:cNvPr>
          <p:cNvSpPr txBox="1"/>
          <p:nvPr/>
        </p:nvSpPr>
        <p:spPr>
          <a:xfrm>
            <a:off x="8147650" y="3991446"/>
            <a:ext cx="38450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Плавно активизируется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мозговая деятельность, что благоприятно сказывается на интеллектуальном и эмоциональном развитии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2965264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AA297-0321-0F6D-DB29-A4E18E850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62" y="192042"/>
            <a:ext cx="11911123" cy="722904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какого нарушения и возраста предназначена тёмная сенсорная комната 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B9D4B2-3A1E-775E-878B-779103DE1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307" y="1091978"/>
            <a:ext cx="11815431" cy="32567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детском возрасте отмечается определенная периодизация психического реагирования. В. В. Ковалев (1985) выделил период соматовегетативного реагирования: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возрасте от 0 до 3-х лет все психические расстройства выступают в виде соматовегетативных проявлений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4-х до 7 лет психические расстройства проявляются в виде двигательных, моторных нарушений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5 до 10 лет ¾отмечаются аффективные;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11 до 17 лет — эмоционально-</a:t>
            </a:r>
            <a:r>
              <a:rPr lang="ru-RU" sz="24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идеаторные</a:t>
            </a:r>
            <a:r>
              <a:rPr lang="ru-RU" sz="24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проявления психических расстройств.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306" y="4441456"/>
            <a:ext cx="11815431" cy="15696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Определенное место в патогенезе психосоматических расстройств занимает такое явление как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алекситимия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недостаточность вербализации как следствие эмоциональных нарушений (страхи, повышенный уровень тревожности,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агрессивность).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5306" y="6103856"/>
            <a:ext cx="10634331" cy="4801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детям рекомендованы занятия в темной сенсорной комнате.</a:t>
            </a:r>
          </a:p>
        </p:txBody>
      </p:sp>
    </p:spTree>
    <p:extLst>
      <p:ext uri="{BB962C8B-B14F-4D97-AF65-F5344CB8AC3E}">
        <p14:creationId xmlns:p14="http://schemas.microsoft.com/office/powerpoint/2010/main" val="1951131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6D638F-C71A-5359-EEE5-82037CCED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034" y="130657"/>
            <a:ext cx="10515600" cy="900701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 себя представляет тёмная сенсорная комната ?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103FC7-90C6-1810-7E64-8F66B09BD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86" y="1571179"/>
            <a:ext cx="7123813" cy="21282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мебель спокойной цветовой гаммы;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приглушённый свет;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приятные ароматы;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успокаивающая музыка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AB583DF-21D6-2B3D-D400-2E43EDB278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218" y="1031358"/>
            <a:ext cx="4154917" cy="2759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87DD6212-3AD7-B48E-A574-00F30A869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912" y="3699416"/>
            <a:ext cx="4517140" cy="2793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6817" y="3932509"/>
            <a:ext cx="7010401" cy="24191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те характеристики сенсорной комнаты, которые помогают ребёнку развить свои сенсорно-персептивные способности, ощутить уют, комфорт, настроиться на позитивное восприятие и общение с окружающими его людьми.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358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F4A87-47CE-AE03-C4BA-CD7129AC8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216269"/>
            <a:ext cx="10515600" cy="740661"/>
          </a:xfrm>
          <a:solidFill>
            <a:srgbClr val="FF99FF"/>
          </a:solidFill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оборудование в тёмной сенсорной комнате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08B788-0EAB-CBED-02CD-A5D5CDA6C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602341"/>
            <a:ext cx="10921409" cy="477719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детская мебель для сенсорной комнаты – это необходимый элемент, благодаря которому удастся создать не только комфортное, безопасное и уютное пространство, но и обеспечить условия для расслабления и спокойного состояния ребенка.</a:t>
            </a:r>
          </a:p>
          <a:p>
            <a:pPr marL="0" indent="0">
              <a:buNone/>
            </a:pPr>
            <a:endParaRPr lang="ru-RU" b="0" i="0" u="none" strike="noStrike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Они выполняют целый ряд важнейших функций: </a:t>
            </a:r>
          </a:p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 комфортную среду для релаксации ребенка;</a:t>
            </a:r>
          </a:p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развитию тактильных навыков у малышей;</a:t>
            </a:r>
          </a:p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безопасность во время активных игр и выполнения физических упражнений;</a:t>
            </a:r>
          </a:p>
          <a:p>
            <a:r>
              <a:rPr lang="ru-RU" b="0" i="0" u="none" strike="noStrike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становятся местом, где ребенку проще успокоиться и достичь психологического равновесия.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131908-426B-8472-F4A5-60AC14E4B55E}"/>
              </a:ext>
            </a:extLst>
          </p:cNvPr>
          <p:cNvSpPr txBox="1"/>
          <p:nvPr/>
        </p:nvSpPr>
        <p:spPr>
          <a:xfrm>
            <a:off x="5187795" y="2523892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521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16CED41-F0E3-D9C4-76F7-4248E6961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121" y="1233377"/>
            <a:ext cx="5523218" cy="562462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оборудование в тёмной сенсорной комнате 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напольное покрытие – создает уют, когда ребенок ходит в носочках.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Кресло-груша - так же мягкий элемент, для создания комфорта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платформа с угловым зеркалом - п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редназначена для создания мягкой, безопасной среды вокруг </a:t>
            </a:r>
            <a:r>
              <a:rPr lang="ru-RU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пузырьковой</a:t>
            </a:r>
            <a:r>
              <a:rPr lang="ru-RU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колоны. Платформа позволяет удобно расположиться рядом, расслабиться, ощутить чувство комфорта, настроится на приятное взаимодействие с окружающей средой.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C0B7DB5-77CD-5CF4-64B2-4B34E5B5C5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065" y="1200238"/>
            <a:ext cx="3272651" cy="2440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44DF001-89D7-C1F3-4786-552A7AD26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777" y="3595795"/>
            <a:ext cx="3224939" cy="3222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EF7E66E7-5BC8-567A-FD87-3CD90382F5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972" y="1712747"/>
            <a:ext cx="3522028" cy="3519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9EF4A87-47CE-AE03-C4BA-CD7129AC8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261" y="354492"/>
            <a:ext cx="10515600" cy="740661"/>
          </a:xfrm>
          <a:solidFill>
            <a:srgbClr val="FF99FF"/>
          </a:solidFill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оборудование в тёмной сенсорной комнате </a:t>
            </a:r>
          </a:p>
        </p:txBody>
      </p:sp>
    </p:spTree>
    <p:extLst>
      <p:ext uri="{BB962C8B-B14F-4D97-AF65-F5344CB8AC3E}">
        <p14:creationId xmlns:p14="http://schemas.microsoft.com/office/powerpoint/2010/main" val="235178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5E8CF-94F0-6E03-5887-C5A07F48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641" y="231471"/>
            <a:ext cx="9369056" cy="851863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Мягкое оборудование тёмной сенсорной комнаты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6E0551-1620-899A-BF93-52437A45F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614" y="1676769"/>
            <a:ext cx="5852532" cy="435133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подушечка с гранулами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Тактильная дорожка - 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дорожки с разными материалами, массирующие стопы, ладони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Сухой бассейн - </a:t>
            </a:r>
            <a:r>
              <a:rPr lang="ru-RU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мягкие шарики дают отличный массажный эффект, тем самым улучшая в организме обмен веществ и кровообращение. Кроме всего, детские сухие бассейны положительно влияют на </a:t>
            </a:r>
            <a:r>
              <a:rPr lang="ru-RU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психоэмоциональное</a:t>
            </a:r>
            <a:r>
              <a:rPr lang="ru-RU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состояние ребенка.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A8D0044-1A79-E58E-9B73-09514CDF4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77" y="1262651"/>
            <a:ext cx="3897571" cy="2188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22039AA-1572-8729-8C7E-0AD28A1616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228" y="4293557"/>
            <a:ext cx="3424772" cy="2564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2CD6A0EA-60CE-8A49-F416-8F23042D3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146" y="3041078"/>
            <a:ext cx="3229443" cy="276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3436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74E0E-AC7E-BCDA-F61E-07949F20A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877" y="322595"/>
            <a:ext cx="9656136" cy="1091535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Световое оборудование в тёмной сенсорной комнате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2C54A4-6110-9757-549C-41FF67E27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469" y="1729932"/>
            <a:ext cx="11686954" cy="268667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5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тёмной сенсорной комнате оснащение способствует расслаблению, восстановлению психоэмоционального состояния, успокоению. Она снабжена световыми приборами, которых нет в светлой комнате – рассеянным светом, фибероптическими изделиями, создающими эффект звездного неба или звездного дождя. </a:t>
            </a:r>
          </a:p>
          <a:p>
            <a:pPr marL="0" indent="0">
              <a:buNone/>
            </a:pPr>
            <a:endParaRPr lang="ru-RU" sz="35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4406" y="4732411"/>
            <a:ext cx="10955079" cy="15465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Приглушенный свет создает атмосферу частичной изолированности от окружающих и привыкание к совместным играм проходит быстрее.</a:t>
            </a:r>
          </a:p>
        </p:txBody>
      </p:sp>
    </p:spTree>
    <p:extLst>
      <p:ext uri="{BB962C8B-B14F-4D97-AF65-F5344CB8AC3E}">
        <p14:creationId xmlns:p14="http://schemas.microsoft.com/office/powerpoint/2010/main" val="107725500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 2013 – 202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735</Words>
  <Application>Microsoft Office PowerPoint</Application>
  <PresentationFormat>Широкоэкранный</PresentationFormat>
  <Paragraphs>63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Times New Roman</vt:lpstr>
      <vt:lpstr>Wingdings</vt:lpstr>
      <vt:lpstr>Wingdings 3</vt:lpstr>
      <vt:lpstr>Тема Office 2013 – 2022</vt:lpstr>
      <vt:lpstr>Совет директоров</vt:lpstr>
      <vt:lpstr>Тёмная сенсорная комната</vt:lpstr>
      <vt:lpstr>Сенсорная комната</vt:lpstr>
      <vt:lpstr>Презентация PowerPoint</vt:lpstr>
      <vt:lpstr>Для какого нарушения и возраста предназначена тёмная сенсорная комната ?</vt:lpstr>
      <vt:lpstr>Что из себя представляет тёмная сенсорная комната ? </vt:lpstr>
      <vt:lpstr>Мягкое оборудование в тёмной сенсорной комнате </vt:lpstr>
      <vt:lpstr>Мягкое оборудование в тёмной сенсорной комнате </vt:lpstr>
      <vt:lpstr>Мягкое оборудование тёмной сенсорной комнаты </vt:lpstr>
      <vt:lpstr>Световое оборудование в тёмной сенсорной комнате </vt:lpstr>
      <vt:lpstr>Световое оборудование тёмной сенсорной комнаты</vt:lpstr>
      <vt:lpstr>Дополнительное оборудование тёмной сенсорной комнаты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какого нарушения и возраста предназначена тёмная сенсорная комната ?</dc:title>
  <dc:creator>Василиса Шпак</dc:creator>
  <cp:lastModifiedBy>Наталья Бердникова</cp:lastModifiedBy>
  <cp:revision>12</cp:revision>
  <dcterms:created xsi:type="dcterms:W3CDTF">2023-02-10T10:15:36Z</dcterms:created>
  <dcterms:modified xsi:type="dcterms:W3CDTF">2024-08-27T19:25:17Z</dcterms:modified>
</cp:coreProperties>
</file>